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299" r:id="rId5"/>
    <p:sldId id="297" r:id="rId6"/>
  </p:sldIdLst>
  <p:sldSz cx="12192000" cy="6858000"/>
  <p:notesSz cx="6858000" cy="9144000"/>
  <p:embeddedFontLst>
    <p:embeddedFont>
      <p:font typeface="Calibri Light" panose="020F0302020204030204" pitchFamily="34" charset="0"/>
      <p:regular r:id="rId7"/>
      <p:italic r:id="rId8"/>
    </p:embeddedFon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entury Gothic" panose="020B050202020202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8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43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INSERT INTO statement is used to add new records into a database table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45300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22099" y="3732602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INSERT INTO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 ("column1", "column2", ...)</a:t>
            </a:r>
          </a:p>
          <a:p>
            <a:r>
              <a:rPr lang="en-US" dirty="0">
                <a:latin typeface="+mj-lt"/>
              </a:rPr>
              <a:t>VALUES ("value1", "value2", </a:t>
            </a:r>
            <a:r>
              <a:rPr lang="en-US" dirty="0" smtClean="0">
                <a:latin typeface="+mj-lt"/>
              </a:rPr>
              <a:t>...);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INSERT INTO statement is used to add new records into a database table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749761" y="2070608"/>
            <a:ext cx="805094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i="1" dirty="0">
                <a:latin typeface="+mj-lt"/>
              </a:rPr>
              <a:t>Single row (without column names specified)</a:t>
            </a:r>
          </a:p>
          <a:p>
            <a:pPr lvl="1"/>
            <a:r>
              <a:rPr lang="en-US" dirty="0">
                <a:latin typeface="+mj-lt"/>
              </a:rPr>
              <a:t>INSERT INTO </a:t>
            </a:r>
            <a:r>
              <a:rPr lang="en-US" dirty="0" err="1" smtClean="0">
                <a:latin typeface="+mj-lt"/>
              </a:rPr>
              <a:t>customer_table</a:t>
            </a:r>
            <a:endParaRPr lang="en-US" dirty="0" smtClean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VALUES </a:t>
            </a:r>
            <a:r>
              <a:rPr lang="en-US" dirty="0">
                <a:latin typeface="+mj-lt"/>
              </a:rPr>
              <a:t>(1, </a:t>
            </a:r>
            <a:r>
              <a:rPr lang="en-US" dirty="0" smtClean="0">
                <a:latin typeface="+mj-lt"/>
              </a:rPr>
              <a:t>‘bee', ’cee’, </a:t>
            </a:r>
            <a:r>
              <a:rPr lang="en-US" dirty="0">
                <a:latin typeface="+mj-lt"/>
              </a:rPr>
              <a:t>32, </a:t>
            </a:r>
            <a:r>
              <a:rPr lang="en-US" dirty="0" smtClean="0">
                <a:latin typeface="+mj-lt"/>
              </a:rPr>
              <a:t>‘bc@xyz.com’ );</a:t>
            </a: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i="1" dirty="0">
                <a:latin typeface="+mj-lt"/>
              </a:rPr>
              <a:t>Single row (with column names specified)</a:t>
            </a:r>
          </a:p>
          <a:p>
            <a:pPr lvl="1"/>
            <a:r>
              <a:rPr lang="en-US" dirty="0">
                <a:latin typeface="+mj-lt"/>
              </a:rPr>
              <a:t>INSERT INTO </a:t>
            </a:r>
            <a:r>
              <a:rPr lang="en-US" dirty="0" err="1" smtClean="0">
                <a:latin typeface="+mj-lt"/>
              </a:rPr>
              <a:t>customer_table</a:t>
            </a:r>
            <a:r>
              <a:rPr lang="en-US" dirty="0" smtClean="0">
                <a:latin typeface="+mj-lt"/>
              </a:rPr>
              <a:t> ( </a:t>
            </a:r>
            <a:r>
              <a:rPr lang="en-US" dirty="0" err="1" smtClean="0">
                <a:latin typeface="+mj-lt"/>
              </a:rPr>
              <a:t>cust_id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first_name</a:t>
            </a:r>
            <a:r>
              <a:rPr lang="en-US" dirty="0" smtClean="0">
                <a:latin typeface="+mj-lt"/>
              </a:rPr>
              <a:t>, age, </a:t>
            </a:r>
            <a:r>
              <a:rPr lang="en-US" dirty="0" err="1" smtClean="0">
                <a:latin typeface="+mj-lt"/>
              </a:rPr>
              <a:t>email_id</a:t>
            </a:r>
            <a:r>
              <a:rPr lang="en-US" dirty="0" smtClean="0">
                <a:latin typeface="+mj-lt"/>
              </a:rPr>
              <a:t>)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VALUES </a:t>
            </a:r>
            <a:r>
              <a:rPr lang="en-US" dirty="0" smtClean="0">
                <a:latin typeface="+mj-lt"/>
              </a:rPr>
              <a:t>(2, ‘</a:t>
            </a:r>
            <a:r>
              <a:rPr lang="en-US" dirty="0" err="1" smtClean="0">
                <a:latin typeface="+mj-lt"/>
              </a:rPr>
              <a:t>dee</a:t>
            </a:r>
            <a:r>
              <a:rPr lang="en-US" dirty="0" smtClean="0">
                <a:latin typeface="+mj-lt"/>
              </a:rPr>
              <a:t>', </a:t>
            </a:r>
            <a:r>
              <a:rPr lang="en-US" dirty="0">
                <a:latin typeface="+mj-lt"/>
              </a:rPr>
              <a:t>2</a:t>
            </a:r>
            <a:r>
              <a:rPr lang="en-US" dirty="0" smtClean="0">
                <a:latin typeface="+mj-lt"/>
              </a:rPr>
              <a:t>2</a:t>
            </a:r>
            <a:r>
              <a:rPr lang="en-US" dirty="0">
                <a:latin typeface="+mj-lt"/>
              </a:rPr>
              <a:t>, </a:t>
            </a:r>
            <a:r>
              <a:rPr lang="en-US" dirty="0" smtClean="0">
                <a:latin typeface="+mj-lt"/>
              </a:rPr>
              <a:t>‘d@xyz.com</a:t>
            </a:r>
            <a:r>
              <a:rPr lang="en-US" dirty="0">
                <a:latin typeface="+mj-lt"/>
              </a:rPr>
              <a:t>’);</a:t>
            </a: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i="1" dirty="0">
                <a:latin typeface="+mj-lt"/>
              </a:rPr>
              <a:t>Multiple rows</a:t>
            </a:r>
          </a:p>
          <a:p>
            <a:pPr lvl="1"/>
            <a:r>
              <a:rPr lang="en-US" dirty="0">
                <a:latin typeface="+mj-lt"/>
              </a:rPr>
              <a:t>INSERT INTO </a:t>
            </a:r>
            <a:r>
              <a:rPr lang="en-US" dirty="0" err="1" smtClean="0">
                <a:latin typeface="+mj-lt"/>
              </a:rPr>
              <a:t>customer_table</a:t>
            </a:r>
            <a:r>
              <a:rPr lang="en-US" dirty="0" smtClean="0">
                <a:latin typeface="+mj-lt"/>
              </a:rPr>
              <a:t> </a:t>
            </a:r>
          </a:p>
          <a:p>
            <a:pPr lvl="1"/>
            <a:r>
              <a:rPr lang="en-US" dirty="0" smtClean="0">
                <a:latin typeface="+mj-lt"/>
              </a:rPr>
              <a:t>VALUES (</a:t>
            </a:r>
            <a:r>
              <a:rPr lang="en-US" dirty="0">
                <a:latin typeface="+mj-lt"/>
              </a:rPr>
              <a:t>1, </a:t>
            </a:r>
            <a:r>
              <a:rPr lang="en-US" dirty="0" smtClean="0">
                <a:latin typeface="+mj-lt"/>
              </a:rPr>
              <a:t>‘</a:t>
            </a:r>
            <a:r>
              <a:rPr lang="en-US" dirty="0" err="1" smtClean="0">
                <a:latin typeface="+mj-lt"/>
              </a:rPr>
              <a:t>ee</a:t>
            </a:r>
            <a:r>
              <a:rPr lang="en-US" dirty="0">
                <a:latin typeface="+mj-lt"/>
              </a:rPr>
              <a:t>', </a:t>
            </a:r>
            <a:r>
              <a:rPr lang="en-US" dirty="0" smtClean="0">
                <a:latin typeface="+mj-lt"/>
              </a:rPr>
              <a:t>’</a:t>
            </a:r>
            <a:r>
              <a:rPr lang="en-US" dirty="0" err="1" smtClean="0">
                <a:latin typeface="+mj-lt"/>
              </a:rPr>
              <a:t>ef</a:t>
            </a:r>
            <a:r>
              <a:rPr lang="en-US" dirty="0" smtClean="0">
                <a:latin typeface="+mj-lt"/>
              </a:rPr>
              <a:t>’, 35, ‘ef@xyz.com</a:t>
            </a:r>
            <a:r>
              <a:rPr lang="en-US" dirty="0">
                <a:latin typeface="+mj-lt"/>
              </a:rPr>
              <a:t>’ </a:t>
            </a:r>
            <a:r>
              <a:rPr lang="en-US" dirty="0" smtClean="0">
                <a:latin typeface="+mj-lt"/>
              </a:rPr>
              <a:t>),</a:t>
            </a:r>
          </a:p>
          <a:p>
            <a:pPr lvl="1"/>
            <a:r>
              <a:rPr lang="en-US" dirty="0" smtClean="0">
                <a:latin typeface="+mj-lt"/>
              </a:rPr>
              <a:t>(</a:t>
            </a:r>
            <a:r>
              <a:rPr lang="en-US" dirty="0">
                <a:latin typeface="+mj-lt"/>
              </a:rPr>
              <a:t>1, </a:t>
            </a:r>
            <a:r>
              <a:rPr lang="en-US" dirty="0" smtClean="0">
                <a:latin typeface="+mj-lt"/>
              </a:rPr>
              <a:t>‘gee</a:t>
            </a:r>
            <a:r>
              <a:rPr lang="en-US" dirty="0">
                <a:latin typeface="+mj-lt"/>
              </a:rPr>
              <a:t>', </a:t>
            </a:r>
            <a:r>
              <a:rPr lang="en-US" dirty="0" smtClean="0">
                <a:latin typeface="+mj-lt"/>
              </a:rPr>
              <a:t>’eh’, </a:t>
            </a:r>
            <a:r>
              <a:rPr lang="en-US" dirty="0">
                <a:latin typeface="+mj-lt"/>
              </a:rPr>
              <a:t>4</a:t>
            </a:r>
            <a:r>
              <a:rPr lang="en-US" dirty="0" smtClean="0">
                <a:latin typeface="+mj-lt"/>
              </a:rPr>
              <a:t>2</a:t>
            </a:r>
            <a:r>
              <a:rPr lang="en-US" dirty="0">
                <a:latin typeface="+mj-lt"/>
              </a:rPr>
              <a:t>, </a:t>
            </a:r>
            <a:r>
              <a:rPr lang="en-US" dirty="0" smtClean="0">
                <a:latin typeface="+mj-lt"/>
              </a:rPr>
              <a:t>‘gh@xyz.com</a:t>
            </a:r>
            <a:r>
              <a:rPr lang="en-US" dirty="0">
                <a:latin typeface="+mj-lt"/>
              </a:rPr>
              <a:t>’ </a:t>
            </a:r>
            <a:r>
              <a:rPr lang="en-US" dirty="0" smtClean="0">
                <a:latin typeface="+mj-lt"/>
              </a:rPr>
              <a:t>),</a:t>
            </a:r>
            <a:endParaRPr lang="en-US" dirty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(</a:t>
            </a:r>
            <a:r>
              <a:rPr lang="en-US" dirty="0">
                <a:latin typeface="+mj-lt"/>
              </a:rPr>
              <a:t>1, </a:t>
            </a:r>
            <a:r>
              <a:rPr lang="en-US" dirty="0" smtClean="0">
                <a:latin typeface="+mj-lt"/>
              </a:rPr>
              <a:t>‘eye', ’jay’, </a:t>
            </a:r>
            <a:r>
              <a:rPr lang="en-US" dirty="0">
                <a:latin typeface="+mj-lt"/>
              </a:rPr>
              <a:t>6</a:t>
            </a:r>
            <a:r>
              <a:rPr lang="en-US" dirty="0" smtClean="0">
                <a:latin typeface="+mj-lt"/>
              </a:rPr>
              <a:t>2</a:t>
            </a:r>
            <a:r>
              <a:rPr lang="en-US" dirty="0">
                <a:latin typeface="+mj-lt"/>
              </a:rPr>
              <a:t>, </a:t>
            </a:r>
            <a:r>
              <a:rPr lang="en-US" dirty="0" smtClean="0">
                <a:latin typeface="+mj-lt"/>
              </a:rPr>
              <a:t>‘ij@xyz.com</a:t>
            </a:r>
            <a:r>
              <a:rPr lang="en-US" dirty="0">
                <a:latin typeface="+mj-lt"/>
              </a:rPr>
              <a:t>’ </a:t>
            </a:r>
            <a:r>
              <a:rPr lang="en-US" dirty="0" smtClean="0">
                <a:latin typeface="+mj-lt"/>
              </a:rPr>
              <a:t>),</a:t>
            </a:r>
            <a:endParaRPr lang="en-US" dirty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(</a:t>
            </a:r>
            <a:r>
              <a:rPr lang="en-US" dirty="0">
                <a:latin typeface="+mj-lt"/>
              </a:rPr>
              <a:t>1, </a:t>
            </a:r>
            <a:r>
              <a:rPr lang="en-US" dirty="0" smtClean="0">
                <a:latin typeface="+mj-lt"/>
              </a:rPr>
              <a:t>‘kay', ’el’, , ‘el@xyz.com</a:t>
            </a:r>
            <a:r>
              <a:rPr lang="en-US" dirty="0">
                <a:latin typeface="+mj-lt"/>
              </a:rPr>
              <a:t>’ </a:t>
            </a:r>
            <a:r>
              <a:rPr lang="en-US" dirty="0" smtClean="0">
                <a:latin typeface="+mj-lt"/>
              </a:rPr>
              <a:t>);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923916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COPY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basic syntax to import data from CSV file into a table using COPY statement is as below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02676" y="3154886"/>
            <a:ext cx="7552038" cy="1711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COPY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 ("column1", "column2", ...)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FROM 'C:\</a:t>
            </a:r>
            <a:r>
              <a:rPr lang="en-US" dirty="0" err="1">
                <a:latin typeface="+mj-lt"/>
              </a:rPr>
              <a:t>tmp</a:t>
            </a:r>
            <a:r>
              <a:rPr lang="en-US" dirty="0">
                <a:latin typeface="+mj-lt"/>
              </a:rPr>
              <a:t>\persons.csv' DELIMITER ',' CSV HEADER;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Another option is to use PG Admin</a:t>
            </a:r>
          </a:p>
        </p:txBody>
      </p:sp>
    </p:spTree>
    <p:extLst>
      <p:ext uri="{BB962C8B-B14F-4D97-AF65-F5344CB8AC3E}">
        <p14:creationId xmlns:p14="http://schemas.microsoft.com/office/powerpoint/2010/main" val="9445422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1280</TotalTime>
  <Words>225</Words>
  <Application>Microsoft Office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Calibri Light</vt:lpstr>
      <vt:lpstr>Calibri</vt:lpstr>
      <vt:lpstr>Century Gothic</vt:lpstr>
      <vt:lpstr>Arial</vt:lpstr>
      <vt:lpstr>Wingdings</vt:lpstr>
      <vt:lpstr>Template</vt:lpstr>
      <vt:lpstr>Custom Design</vt:lpstr>
      <vt:lpstr>PowerPoint Presentation</vt:lpstr>
      <vt:lpstr>INSERT</vt:lpstr>
      <vt:lpstr>INSERT</vt:lpstr>
      <vt:lpstr>COPY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73</cp:revision>
  <dcterms:created xsi:type="dcterms:W3CDTF">2018-09-26T08:50:40Z</dcterms:created>
  <dcterms:modified xsi:type="dcterms:W3CDTF">2018-12-19T12:48:01Z</dcterms:modified>
</cp:coreProperties>
</file>